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04" r:id="rId2"/>
    <p:sldId id="257" r:id="rId3"/>
    <p:sldId id="369" r:id="rId4"/>
    <p:sldId id="347" r:id="rId5"/>
    <p:sldId id="348" r:id="rId6"/>
    <p:sldId id="376" r:id="rId7"/>
    <p:sldId id="378" r:id="rId8"/>
    <p:sldId id="379" r:id="rId9"/>
    <p:sldId id="364" r:id="rId10"/>
    <p:sldId id="391" r:id="rId11"/>
    <p:sldId id="380" r:id="rId12"/>
    <p:sldId id="381" r:id="rId13"/>
    <p:sldId id="386" r:id="rId14"/>
    <p:sldId id="390" r:id="rId15"/>
    <p:sldId id="392" r:id="rId16"/>
    <p:sldId id="382" r:id="rId17"/>
    <p:sldId id="383" r:id="rId18"/>
    <p:sldId id="387" r:id="rId19"/>
    <p:sldId id="400" r:id="rId20"/>
    <p:sldId id="384" r:id="rId21"/>
    <p:sldId id="385" r:id="rId22"/>
    <p:sldId id="388" r:id="rId23"/>
    <p:sldId id="399" r:id="rId24"/>
    <p:sldId id="389" r:id="rId25"/>
    <p:sldId id="393" r:id="rId26"/>
    <p:sldId id="394" r:id="rId27"/>
    <p:sldId id="401" r:id="rId28"/>
    <p:sldId id="395" r:id="rId29"/>
    <p:sldId id="397" r:id="rId30"/>
    <p:sldId id="396" r:id="rId31"/>
    <p:sldId id="398" r:id="rId32"/>
    <p:sldId id="402" r:id="rId33"/>
    <p:sldId id="36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0" autoAdjust="0"/>
    <p:restoredTop sz="99728" autoAdjust="0"/>
  </p:normalViewPr>
  <p:slideViewPr>
    <p:cSldViewPr snapToGrid="0" snapToObjects="1">
      <p:cViewPr>
        <p:scale>
          <a:sx n="140" d="100"/>
          <a:sy n="140" d="100"/>
        </p:scale>
        <p:origin x="-664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6E8C-B87E-9647-8E47-1C36804D0F74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34F3-AA49-7243-86C1-1F92EA41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headline “invite your friends by directing them to:____”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35F72-CFC3-EF4C-9518-61D8D74D0F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headline “invite your friends by directing them to:____”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35F72-CFC3-EF4C-9518-61D8D74D0F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8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8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9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682B-9E26-1741-A907-43A44B33D7A3}" type="datetimeFigureOut">
              <a:rPr lang="en-US" smtClean="0"/>
              <a:t>15-11-26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4345-AA10-F04B-AED0-721641845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9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70" y="319542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Welcome!</a:t>
            </a:r>
            <a:endParaRPr lang="en-US" sz="6000" dirty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1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#1</a:t>
            </a:r>
            <a:endParaRPr lang="en-US" u="sng" dirty="0" smtClean="0"/>
          </a:p>
          <a:p>
            <a:r>
              <a:rPr lang="en-US" dirty="0" smtClean="0"/>
              <a:t>List 10 ways your audience can be exposed to you and your brand. </a:t>
            </a:r>
          </a:p>
          <a:p>
            <a:pPr lvl="1"/>
            <a:r>
              <a:rPr lang="en-US" dirty="0" smtClean="0"/>
              <a:t>Networking Events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Social Media (personal/business page)</a:t>
            </a:r>
          </a:p>
          <a:p>
            <a:pPr lvl="1"/>
            <a:r>
              <a:rPr lang="en-US" dirty="0" smtClean="0"/>
              <a:t>Types of Marketing</a:t>
            </a:r>
          </a:p>
          <a:p>
            <a:pPr lvl="1"/>
            <a:r>
              <a:rPr lang="en-US" dirty="0" smtClean="0"/>
              <a:t>Interviews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6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0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720113" y="3683000"/>
            <a:ext cx="1796143" cy="562429"/>
          </a:xfrm>
          <a:prstGeom prst="callout1">
            <a:avLst>
              <a:gd name="adj1" fmla="val 55847"/>
              <a:gd name="adj2" fmla="val -8333"/>
              <a:gd name="adj3" fmla="val 110887"/>
              <a:gd name="adj4" fmla="val -6055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7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CA" dirty="0"/>
          </a:p>
          <a:p>
            <a:r>
              <a:rPr lang="en-US" dirty="0"/>
              <a:t>Experience</a:t>
            </a:r>
          </a:p>
          <a:p>
            <a:pPr lvl="1"/>
            <a:r>
              <a:rPr lang="en-US" dirty="0"/>
              <a:t>In Person - Socially</a:t>
            </a:r>
          </a:p>
          <a:p>
            <a:pPr lvl="1"/>
            <a:r>
              <a:rPr lang="en-US" dirty="0"/>
              <a:t>In Person - Professionally</a:t>
            </a:r>
          </a:p>
          <a:p>
            <a:pPr lvl="1"/>
            <a:r>
              <a:rPr lang="en-US" dirty="0"/>
              <a:t>Website</a:t>
            </a:r>
          </a:p>
          <a:p>
            <a:pPr lvl="1"/>
            <a:r>
              <a:rPr lang="en-US" dirty="0"/>
              <a:t>Public Social Media </a:t>
            </a:r>
            <a:r>
              <a:rPr lang="en-US" dirty="0" smtClean="0"/>
              <a:t>Profiles</a:t>
            </a:r>
          </a:p>
          <a:p>
            <a:pPr lvl="1"/>
            <a:r>
              <a:rPr lang="en-US" dirty="0" smtClean="0"/>
              <a:t>Google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CA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pic>
        <p:nvPicPr>
          <p:cNvPr id="4" name="Picture 3" descr="Screen Shot 2015-12-01 at 5.20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57" y="1755086"/>
            <a:ext cx="4617357" cy="510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0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#2</a:t>
            </a:r>
            <a:endParaRPr lang="en-US" u="sng" dirty="0" smtClean="0"/>
          </a:p>
          <a:p>
            <a:r>
              <a:rPr lang="en-US" dirty="0" smtClean="0"/>
              <a:t>List 10 ways your audience could be trying to learn more about you and your brand</a:t>
            </a:r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Google (tip: Google yourself)</a:t>
            </a:r>
          </a:p>
          <a:p>
            <a:pPr lvl="1"/>
            <a:r>
              <a:rPr lang="en-US" dirty="0" smtClean="0"/>
              <a:t>Social Media (personal/business page)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3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6288" y="3810000"/>
            <a:ext cx="1451427" cy="14704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720113" y="3683000"/>
            <a:ext cx="1796143" cy="562429"/>
          </a:xfrm>
          <a:prstGeom prst="callout1">
            <a:avLst>
              <a:gd name="adj1" fmla="val 55847"/>
              <a:gd name="adj2" fmla="val -8333"/>
              <a:gd name="adj3" fmla="val 110887"/>
              <a:gd name="adj4" fmla="val -6055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6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6288" y="3810000"/>
            <a:ext cx="1451427" cy="14704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720113" y="3683000"/>
            <a:ext cx="1796143" cy="562429"/>
          </a:xfrm>
          <a:prstGeom prst="callout1">
            <a:avLst>
              <a:gd name="adj1" fmla="val 55847"/>
              <a:gd name="adj2" fmla="val -8333"/>
              <a:gd name="adj3" fmla="val 110887"/>
              <a:gd name="adj4" fmla="val -6055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(No Border) 11"/>
          <p:cNvSpPr/>
          <p:nvPr/>
        </p:nvSpPr>
        <p:spPr>
          <a:xfrm rot="10800000">
            <a:off x="830941" y="3120570"/>
            <a:ext cx="1796143" cy="562429"/>
          </a:xfrm>
          <a:prstGeom prst="callout1">
            <a:avLst>
              <a:gd name="adj1" fmla="val 54234"/>
              <a:gd name="adj2" fmla="val -6313"/>
              <a:gd name="adj3" fmla="val -77822"/>
              <a:gd name="adj4" fmla="val -8782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5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CA" dirty="0"/>
          </a:p>
          <a:p>
            <a:r>
              <a:rPr lang="en-US" dirty="0"/>
              <a:t>Engagement</a:t>
            </a:r>
          </a:p>
          <a:p>
            <a:pPr lvl="1"/>
            <a:r>
              <a:rPr lang="en-US" dirty="0"/>
              <a:t>Conversations/Interactions</a:t>
            </a:r>
          </a:p>
          <a:p>
            <a:pPr lvl="1"/>
            <a:r>
              <a:rPr lang="en-US" dirty="0"/>
              <a:t>Downloadable content w/ opt-in </a:t>
            </a:r>
          </a:p>
          <a:p>
            <a:pPr lvl="1"/>
            <a:r>
              <a:rPr lang="en-US" dirty="0"/>
              <a:t>Call to action online – “comment below”</a:t>
            </a:r>
          </a:p>
          <a:p>
            <a:pPr lvl="1"/>
            <a:r>
              <a:rPr lang="en-US" dirty="0"/>
              <a:t>Take-away/resume, brochure, business card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7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#3</a:t>
            </a:r>
            <a:endParaRPr lang="en-US" u="sng" dirty="0" smtClean="0"/>
          </a:p>
          <a:p>
            <a:r>
              <a:rPr lang="en-US" dirty="0" smtClean="0"/>
              <a:t>List 10 ways you can engage your audience</a:t>
            </a:r>
            <a:endParaRPr lang="en-US" dirty="0"/>
          </a:p>
          <a:p>
            <a:pPr lvl="1"/>
            <a:r>
              <a:rPr lang="en-US" dirty="0" smtClean="0"/>
              <a:t>In person</a:t>
            </a:r>
          </a:p>
          <a:p>
            <a:pPr lvl="1"/>
            <a:r>
              <a:rPr lang="en-US" dirty="0" smtClean="0"/>
              <a:t>On line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Website</a:t>
            </a:r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5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27922"/>
            <a:ext cx="9144000" cy="1470025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+mn-lt"/>
                <a:cs typeface="Calibri (body)"/>
              </a:rPr>
              <a:t>Outline</a:t>
            </a:r>
            <a:r>
              <a:rPr lang="en-US" sz="2800" dirty="0" smtClean="0">
                <a:latin typeface="+mn-lt"/>
                <a:cs typeface="Calibri (body)"/>
              </a:rPr>
              <a:t/>
            </a:r>
            <a:br>
              <a:rPr lang="en-US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1: Mindset, Market &amp; Message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2: Client Attraction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3: Get Social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 4: Big Ticket Sales Secrets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 5: Strategy Session Framework </a:t>
            </a:r>
            <a:r>
              <a:rPr lang="en-CA" sz="2800" dirty="0" smtClean="0">
                <a:latin typeface="+mn-lt"/>
                <a:cs typeface="Calibri (body)"/>
              </a:rPr>
              <a:t/>
            </a:r>
            <a:br>
              <a:rPr lang="en-CA" sz="2800" dirty="0" smtClean="0">
                <a:latin typeface="+mn-lt"/>
                <a:cs typeface="Calibri (body)"/>
              </a:rPr>
            </a:br>
            <a:r>
              <a:rPr lang="en-US" sz="2800" dirty="0" smtClean="0">
                <a:latin typeface="+mn-lt"/>
                <a:cs typeface="Calibri (body)"/>
              </a:rPr>
              <a:t>Module 6: Trust and Conversion</a:t>
            </a:r>
            <a:endParaRPr lang="en-CA" sz="2800" dirty="0">
              <a:latin typeface="+mn-lt"/>
              <a:cs typeface="Calibri (body)"/>
            </a:endParaRPr>
          </a:p>
        </p:txBody>
      </p:sp>
      <p:pic>
        <p:nvPicPr>
          <p:cNvPr id="3" name="Picture 2" descr="Academy PPT 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6288" y="3810000"/>
            <a:ext cx="1451427" cy="14704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6404" y="4191000"/>
            <a:ext cx="709382" cy="7157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720113" y="3683000"/>
            <a:ext cx="1796143" cy="562429"/>
          </a:xfrm>
          <a:prstGeom prst="callout1">
            <a:avLst>
              <a:gd name="adj1" fmla="val 55847"/>
              <a:gd name="adj2" fmla="val -8333"/>
              <a:gd name="adj3" fmla="val 110887"/>
              <a:gd name="adj4" fmla="val -6055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(No Border) 11"/>
          <p:cNvSpPr/>
          <p:nvPr/>
        </p:nvSpPr>
        <p:spPr>
          <a:xfrm rot="10800000">
            <a:off x="830941" y="3120570"/>
            <a:ext cx="1796143" cy="562429"/>
          </a:xfrm>
          <a:prstGeom prst="callout1">
            <a:avLst>
              <a:gd name="adj1" fmla="val 54234"/>
              <a:gd name="adj2" fmla="val -6313"/>
              <a:gd name="adj3" fmla="val -77822"/>
              <a:gd name="adj4" fmla="val -8782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1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6288" y="3810000"/>
            <a:ext cx="1451427" cy="14704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6404" y="4191000"/>
            <a:ext cx="709382" cy="7157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720113" y="3683000"/>
            <a:ext cx="1796143" cy="562429"/>
          </a:xfrm>
          <a:prstGeom prst="callout1">
            <a:avLst>
              <a:gd name="adj1" fmla="val 55847"/>
              <a:gd name="adj2" fmla="val -8333"/>
              <a:gd name="adj3" fmla="val 110887"/>
              <a:gd name="adj4" fmla="val -6055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(No Border) 11"/>
          <p:cNvSpPr/>
          <p:nvPr/>
        </p:nvSpPr>
        <p:spPr>
          <a:xfrm rot="10800000">
            <a:off x="830941" y="3120570"/>
            <a:ext cx="1796143" cy="562429"/>
          </a:xfrm>
          <a:prstGeom prst="callout1">
            <a:avLst>
              <a:gd name="adj1" fmla="val 54234"/>
              <a:gd name="adj2" fmla="val -6313"/>
              <a:gd name="adj3" fmla="val -77822"/>
              <a:gd name="adj4" fmla="val -8782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1 (No Border) 12"/>
          <p:cNvSpPr/>
          <p:nvPr/>
        </p:nvSpPr>
        <p:spPr>
          <a:xfrm rot="10800000">
            <a:off x="611413" y="4999263"/>
            <a:ext cx="1796143" cy="562429"/>
          </a:xfrm>
          <a:prstGeom prst="callout1">
            <a:avLst>
              <a:gd name="adj1" fmla="val 57459"/>
              <a:gd name="adj2" fmla="val -6818"/>
              <a:gd name="adj3" fmla="val 175404"/>
              <a:gd name="adj4" fmla="val -11156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9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CA" dirty="0"/>
          </a:p>
          <a:p>
            <a:r>
              <a:rPr lang="en-US" dirty="0" smtClean="0"/>
              <a:t>Enrollment</a:t>
            </a:r>
            <a:endParaRPr lang="en-US" dirty="0"/>
          </a:p>
          <a:p>
            <a:pPr lvl="1"/>
            <a:r>
              <a:rPr lang="en-US" dirty="0" smtClean="0"/>
              <a:t>Direct Follow Up</a:t>
            </a:r>
            <a:endParaRPr lang="en-US" dirty="0"/>
          </a:p>
          <a:p>
            <a:pPr lvl="1"/>
            <a:r>
              <a:rPr lang="en-US" dirty="0" smtClean="0"/>
              <a:t>Making Offers</a:t>
            </a:r>
          </a:p>
          <a:p>
            <a:pPr lvl="1"/>
            <a:r>
              <a:rPr lang="en-US" dirty="0" smtClean="0"/>
              <a:t>Application Processes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3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6288" y="3810000"/>
            <a:ext cx="1451427" cy="14704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6404" y="4191000"/>
            <a:ext cx="709382" cy="7157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6720113" y="3683000"/>
            <a:ext cx="1796143" cy="562429"/>
          </a:xfrm>
          <a:prstGeom prst="callout1">
            <a:avLst>
              <a:gd name="adj1" fmla="val 55847"/>
              <a:gd name="adj2" fmla="val -8333"/>
              <a:gd name="adj3" fmla="val 110887"/>
              <a:gd name="adj4" fmla="val -6055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(No Border) 11"/>
          <p:cNvSpPr/>
          <p:nvPr/>
        </p:nvSpPr>
        <p:spPr>
          <a:xfrm rot="10800000">
            <a:off x="830941" y="3120570"/>
            <a:ext cx="1796143" cy="562429"/>
          </a:xfrm>
          <a:prstGeom prst="callout1">
            <a:avLst>
              <a:gd name="adj1" fmla="val 54234"/>
              <a:gd name="adj2" fmla="val -6313"/>
              <a:gd name="adj3" fmla="val -77822"/>
              <a:gd name="adj4" fmla="val -8782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1 (No Border) 12"/>
          <p:cNvSpPr/>
          <p:nvPr/>
        </p:nvSpPr>
        <p:spPr>
          <a:xfrm rot="10800000">
            <a:off x="611413" y="4999263"/>
            <a:ext cx="1796143" cy="562429"/>
          </a:xfrm>
          <a:prstGeom prst="callout1">
            <a:avLst>
              <a:gd name="adj1" fmla="val 57459"/>
              <a:gd name="adj2" fmla="val -6818"/>
              <a:gd name="adj3" fmla="val 175404"/>
              <a:gd name="adj4" fmla="val -11156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3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Master of Connection</a:t>
            </a:r>
            <a:endParaRPr lang="en-CA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6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Master of Connection</a:t>
            </a:r>
            <a:endParaRPr lang="en-CA" dirty="0"/>
          </a:p>
          <a:p>
            <a:r>
              <a:rPr lang="en-US" dirty="0" smtClean="0"/>
              <a:t>Bridge The Gap</a:t>
            </a:r>
            <a:endParaRPr lang="en-US" dirty="0"/>
          </a:p>
          <a:p>
            <a:pPr lvl="1"/>
            <a:r>
              <a:rPr lang="en-US" dirty="0" smtClean="0"/>
              <a:t>Make it easy for your audience to move through the Circles of Attraction</a:t>
            </a:r>
            <a:endParaRPr lang="en-US" dirty="0"/>
          </a:p>
          <a:p>
            <a:pPr lvl="2"/>
            <a:r>
              <a:rPr lang="en-US" dirty="0" smtClean="0"/>
              <a:t>Be easily found</a:t>
            </a:r>
          </a:p>
          <a:p>
            <a:pPr lvl="2"/>
            <a:r>
              <a:rPr lang="en-US" dirty="0" smtClean="0"/>
              <a:t>Make next steps clear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6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Master of Connection</a:t>
            </a:r>
            <a:endParaRPr lang="en-CA" dirty="0"/>
          </a:p>
          <a:p>
            <a:r>
              <a:rPr lang="en-US" dirty="0"/>
              <a:t>Own the follow up</a:t>
            </a:r>
          </a:p>
          <a:p>
            <a:pPr lvl="1"/>
            <a:r>
              <a:rPr lang="en-US" dirty="0" smtClean="0"/>
              <a:t>Personal connection will expedite the process</a:t>
            </a:r>
            <a:endParaRPr lang="en-US" dirty="0"/>
          </a:p>
          <a:p>
            <a:pPr lvl="1"/>
            <a:r>
              <a:rPr lang="en-US" dirty="0" smtClean="0"/>
              <a:t>Make offers to inspire action</a:t>
            </a:r>
          </a:p>
          <a:p>
            <a:pPr marL="457200" lvl="1" indent="0">
              <a:buNone/>
            </a:pPr>
            <a:r>
              <a:rPr lang="en-US" dirty="0" smtClean="0"/>
              <a:t>Tip: Always have a system to organize and follow up with your contacts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5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#4</a:t>
            </a:r>
            <a:endParaRPr lang="en-US" u="sng" dirty="0" smtClean="0"/>
          </a:p>
          <a:p>
            <a:r>
              <a:rPr lang="en-US" dirty="0" smtClean="0"/>
              <a:t>Decide on a system to organize your contacts</a:t>
            </a:r>
            <a:endParaRPr lang="en-US" dirty="0"/>
          </a:p>
          <a:p>
            <a:pPr lvl="1"/>
            <a:r>
              <a:rPr lang="en-US" dirty="0" smtClean="0"/>
              <a:t>In person</a:t>
            </a:r>
          </a:p>
          <a:p>
            <a:pPr lvl="1"/>
            <a:r>
              <a:rPr lang="en-US" dirty="0" smtClean="0"/>
              <a:t>On line</a:t>
            </a:r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3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All Roads Lead To Rome</a:t>
            </a:r>
            <a:endParaRPr lang="en-CA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2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All Roads Lead To Rome</a:t>
            </a:r>
            <a:endParaRPr lang="en-CA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pic>
        <p:nvPicPr>
          <p:cNvPr id="4" name="Picture 3" descr="cathedrial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9"/>
          <a:stretch/>
        </p:blipFill>
        <p:spPr>
          <a:xfrm>
            <a:off x="807357" y="2793999"/>
            <a:ext cx="7536558" cy="369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6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27922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Module </a:t>
            </a:r>
            <a:r>
              <a:rPr lang="en-US" dirty="0" smtClean="0">
                <a:latin typeface="American Typewriter"/>
                <a:cs typeface="American Typewriter"/>
              </a:rPr>
              <a:t>#2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Client Attraction</a:t>
            </a:r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3" name="Picture 2" descr="Academy PPT 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1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All Roads Lead To Rome</a:t>
            </a:r>
            <a:endParaRPr lang="en-CA" dirty="0"/>
          </a:p>
          <a:p>
            <a:r>
              <a:rPr lang="en-US" dirty="0" smtClean="0"/>
              <a:t>Clients can come from anywhere</a:t>
            </a:r>
            <a:endParaRPr lang="en-US" dirty="0"/>
          </a:p>
          <a:p>
            <a:pPr lvl="1"/>
            <a:r>
              <a:rPr lang="en-US" dirty="0" smtClean="0"/>
              <a:t>It’s our job to guide them to where we want them to go</a:t>
            </a:r>
            <a:endParaRPr lang="en-US" dirty="0"/>
          </a:p>
          <a:p>
            <a:pPr lvl="1"/>
            <a:r>
              <a:rPr lang="en-US" dirty="0" smtClean="0"/>
              <a:t>Create 1 or 2 key “hubs” in your business</a:t>
            </a:r>
          </a:p>
          <a:p>
            <a:pPr marL="457200" lvl="1" indent="0">
              <a:buNone/>
            </a:pPr>
            <a:r>
              <a:rPr lang="en-US" dirty="0" smtClean="0"/>
              <a:t>Tip: Always have a system to track where your contacts came from</a:t>
            </a:r>
          </a:p>
          <a:p>
            <a:pPr lvl="1"/>
            <a:r>
              <a:rPr lang="en-US" dirty="0" smtClean="0"/>
              <a:t>Direct all traffic to the hub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5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 smtClean="0"/>
              <a:t>All Roads Lead To Rome</a:t>
            </a:r>
            <a:endParaRPr lang="en-CA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pic>
        <p:nvPicPr>
          <p:cNvPr id="6" name="Picture 5" descr="all-roads-lead-to-Rom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726987"/>
            <a:ext cx="6564086" cy="39491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746500" y="4027714"/>
            <a:ext cx="1678214" cy="1669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</a:t>
            </a:r>
          </a:p>
          <a:p>
            <a:pPr algn="ctr"/>
            <a:r>
              <a:rPr lang="en-US" dirty="0" smtClean="0"/>
              <a:t>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Assignment #5</a:t>
            </a:r>
            <a:endParaRPr lang="en-US" u="sng" dirty="0" smtClean="0"/>
          </a:p>
          <a:p>
            <a:r>
              <a:rPr lang="en-US" dirty="0" smtClean="0"/>
              <a:t>Decide on a single hub for your contacts</a:t>
            </a:r>
            <a:endParaRPr lang="en-US" dirty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6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Assignments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List </a:t>
            </a:r>
            <a:r>
              <a:rPr lang="en-US" sz="2800" dirty="0"/>
              <a:t>10 ways your audience can be exposed to you and your brand.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List </a:t>
            </a:r>
            <a:r>
              <a:rPr lang="en-US" sz="2800" dirty="0"/>
              <a:t>10 ways your audience could be trying to learn more about you and your </a:t>
            </a:r>
            <a:r>
              <a:rPr lang="en-US" sz="2800" dirty="0" smtClean="0"/>
              <a:t>brand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List </a:t>
            </a:r>
            <a:r>
              <a:rPr lang="en-US" sz="2800" dirty="0"/>
              <a:t>10 ways you can engage your </a:t>
            </a:r>
            <a:r>
              <a:rPr lang="en-US" sz="2800" dirty="0" smtClean="0"/>
              <a:t>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Decide </a:t>
            </a:r>
            <a:r>
              <a:rPr lang="en-US" sz="2800" dirty="0"/>
              <a:t>on a system to organize your </a:t>
            </a:r>
            <a:r>
              <a:rPr lang="en-US" sz="2800" dirty="0" smtClean="0"/>
              <a:t>contacts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Decide </a:t>
            </a:r>
            <a:r>
              <a:rPr lang="en-US" sz="2800" dirty="0"/>
              <a:t>on a single hub for your </a:t>
            </a:r>
            <a:r>
              <a:rPr lang="en-US" sz="2800" dirty="0" smtClean="0"/>
              <a:t>contacts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Get </a:t>
            </a:r>
            <a:r>
              <a:rPr lang="en-US" sz="2800" dirty="0" smtClean="0"/>
              <a:t>Clear on Your Big 3 and Post in the FB Group</a:t>
            </a:r>
          </a:p>
          <a:p>
            <a:pPr marL="514350" indent="-514350">
              <a:buFont typeface="Arial"/>
              <a:buAutoNum type="arabicPeriod"/>
            </a:pPr>
            <a:r>
              <a:rPr lang="en-US" sz="2800" dirty="0"/>
              <a:t>Get Clear on Your </a:t>
            </a:r>
            <a:r>
              <a:rPr lang="en-US" sz="2800" dirty="0" smtClean="0"/>
              <a:t>Key 3 for this week </a:t>
            </a:r>
            <a:r>
              <a:rPr lang="en-US" sz="2800" dirty="0"/>
              <a:t>and Post in the FB Group</a:t>
            </a:r>
          </a:p>
          <a:p>
            <a:pPr marL="0" indent="0" algn="ctr">
              <a:buNone/>
            </a:pPr>
            <a:endParaRPr lang="en-US" sz="2800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1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3" y="211381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On This Call</a:t>
            </a:r>
          </a:p>
          <a:p>
            <a:pPr marL="0" indent="0" algn="ctr">
              <a:buNone/>
            </a:pPr>
            <a:r>
              <a:rPr lang="en-US" sz="2800" dirty="0" smtClean="0"/>
              <a:t>Circles of Attraction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Master of Connection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All Roads Lead To Rome</a:t>
            </a:r>
            <a:endParaRPr lang="en-US" sz="2800" dirty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2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2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2928" y="3283858"/>
            <a:ext cx="2558143" cy="25608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6288" y="3810000"/>
            <a:ext cx="1451427" cy="14704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6404" y="4191000"/>
            <a:ext cx="709382" cy="7157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54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4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5857" y="2775861"/>
            <a:ext cx="3592285" cy="357505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  <p:sp>
        <p:nvSpPr>
          <p:cNvPr id="4" name="Line Callout 1 (No Border) 3"/>
          <p:cNvSpPr/>
          <p:nvPr/>
        </p:nvSpPr>
        <p:spPr>
          <a:xfrm>
            <a:off x="6720113" y="2730499"/>
            <a:ext cx="1796143" cy="562429"/>
          </a:xfrm>
          <a:prstGeom prst="callout1">
            <a:avLst>
              <a:gd name="adj1" fmla="val 54234"/>
              <a:gd name="adj2" fmla="val -6313"/>
              <a:gd name="adj3" fmla="val 127016"/>
              <a:gd name="adj4" fmla="val -5601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584" y="3220360"/>
            <a:ext cx="149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4496" y="2823815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Exposure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30" y="5086741"/>
            <a:ext cx="128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3567" y="3782787"/>
            <a:ext cx="163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1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Circles of Attraction</a:t>
            </a:r>
            <a:endParaRPr lang="en-US" u="sng" dirty="0" smtClean="0"/>
          </a:p>
          <a:p>
            <a:r>
              <a:rPr lang="en-US" dirty="0"/>
              <a:t>Exposure</a:t>
            </a:r>
          </a:p>
          <a:p>
            <a:pPr lvl="1"/>
            <a:r>
              <a:rPr lang="en-US" dirty="0"/>
              <a:t>Get </a:t>
            </a:r>
            <a:r>
              <a:rPr lang="en-US" dirty="0" smtClean="0"/>
              <a:t>Your Audience’s Attention: Stand Out</a:t>
            </a:r>
            <a:endParaRPr lang="en-US" dirty="0"/>
          </a:p>
          <a:p>
            <a:pPr lvl="2"/>
            <a:r>
              <a:rPr lang="en-US" dirty="0" smtClean="0"/>
              <a:t>Networking</a:t>
            </a:r>
          </a:p>
          <a:p>
            <a:pPr lvl="2"/>
            <a:r>
              <a:rPr lang="en-US" dirty="0" smtClean="0"/>
              <a:t>Shareable Content</a:t>
            </a:r>
          </a:p>
          <a:p>
            <a:pPr lvl="2"/>
            <a:r>
              <a:rPr lang="en-US" dirty="0" smtClean="0"/>
              <a:t>Paid Ads (on and offline)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 descr="Academy PPT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1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20487</TotalTime>
  <Words>585</Words>
  <Application>Microsoft Macintosh PowerPoint</Application>
  <PresentationFormat>On-screen Show (4:3)</PresentationFormat>
  <Paragraphs>182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Welcome!</vt:lpstr>
      <vt:lpstr>Outline Module 1: Mindset, Market &amp; Message  Module 2: Client Attraction  Module 3: Get Social  Module 4: Big Ticket Sales Secrets  Module 5: Strategy Session Framework  Module 6: Trust and Conversion</vt:lpstr>
      <vt:lpstr>Module #2 Client Attraction</vt:lpstr>
      <vt:lpstr>PowerPoint Presentation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  <vt:lpstr>Welcome!</vt:lpstr>
    </vt:vector>
  </TitlesOfParts>
  <Company>Permission To Sell Consulting Group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&amp; Conversion Relationship ROI</dc:title>
  <dc:creator>Jeremy DeMerchant</dc:creator>
  <cp:lastModifiedBy>Jeremy DeMerchant</cp:lastModifiedBy>
  <cp:revision>58</cp:revision>
  <dcterms:created xsi:type="dcterms:W3CDTF">2015-10-20T03:45:39Z</dcterms:created>
  <dcterms:modified xsi:type="dcterms:W3CDTF">2015-12-01T23:52:41Z</dcterms:modified>
</cp:coreProperties>
</file>